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7" r:id="rId5"/>
    <p:sldId id="288" r:id="rId6"/>
    <p:sldId id="285" r:id="rId7"/>
    <p:sldId id="287" r:id="rId8"/>
    <p:sldId id="272" r:id="rId9"/>
    <p:sldId id="279" r:id="rId10"/>
    <p:sldId id="289" r:id="rId11"/>
    <p:sldId id="290" r:id="rId12"/>
    <p:sldId id="292" r:id="rId13"/>
    <p:sldId id="291" r:id="rId14"/>
    <p:sldId id="293" r:id="rId15"/>
    <p:sldId id="297" r:id="rId16"/>
    <p:sldId id="298" r:id="rId17"/>
    <p:sldId id="271" r:id="rId18"/>
    <p:sldId id="296" r:id="rId19"/>
    <p:sldId id="277" r:id="rId20"/>
    <p:sldId id="278" r:id="rId21"/>
    <p:sldId id="286" r:id="rId22"/>
    <p:sldId id="281" r:id="rId23"/>
  </p:sldIdLst>
  <p:sldSz cx="9144000" cy="6858000" type="screen4x3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84A8C71-6006-BE42-80EC-06EC74A8EFDA}">
          <p14:sldIdLst>
            <p14:sldId id="257"/>
            <p14:sldId id="288"/>
            <p14:sldId id="285"/>
            <p14:sldId id="287"/>
            <p14:sldId id="272"/>
            <p14:sldId id="279"/>
            <p14:sldId id="289"/>
            <p14:sldId id="290"/>
            <p14:sldId id="292"/>
            <p14:sldId id="291"/>
            <p14:sldId id="293"/>
            <p14:sldId id="297"/>
            <p14:sldId id="298"/>
            <p14:sldId id="271"/>
            <p14:sldId id="296"/>
            <p14:sldId id="277"/>
            <p14:sldId id="278"/>
            <p14:sldId id="286"/>
            <p14:sldId id="28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4032">
          <p15:clr>
            <a:srgbClr val="A4A3A4"/>
          </p15:clr>
        </p15:guide>
        <p15:guide id="3" orient="horz" pos="864">
          <p15:clr>
            <a:srgbClr val="A4A3A4"/>
          </p15:clr>
        </p15:guide>
        <p15:guide id="4" orient="horz" pos="1200">
          <p15:clr>
            <a:srgbClr val="A4A3A4"/>
          </p15:clr>
        </p15:guide>
        <p15:guide id="5" orient="horz">
          <p15:clr>
            <a:srgbClr val="A4A3A4"/>
          </p15:clr>
        </p15:guide>
        <p15:guide id="6" pos="2880">
          <p15:clr>
            <a:srgbClr val="A4A3A4"/>
          </p15:clr>
        </p15:guide>
        <p15:guide id="7" pos="14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7C26"/>
    <a:srgbClr val="99CCFF"/>
    <a:srgbClr val="99CC00"/>
    <a:srgbClr val="800000"/>
    <a:srgbClr val="CC0000"/>
    <a:srgbClr val="006699"/>
    <a:srgbClr val="FFCC66"/>
    <a:srgbClr val="669900"/>
    <a:srgbClr val="009999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38" autoAdjust="0"/>
  </p:normalViewPr>
  <p:slideViewPr>
    <p:cSldViewPr showGuides="1">
      <p:cViewPr>
        <p:scale>
          <a:sx n="85" d="100"/>
          <a:sy n="85" d="100"/>
        </p:scale>
        <p:origin x="-168" y="-96"/>
      </p:cViewPr>
      <p:guideLst>
        <p:guide orient="horz" pos="2160"/>
        <p:guide orient="horz" pos="4032"/>
        <p:guide orient="horz" pos="864"/>
        <p:guide orient="horz" pos="1200"/>
        <p:guide orient="horz"/>
        <p:guide pos="2880"/>
        <p:guide pos="14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0" d="100"/>
          <a:sy n="70" d="100"/>
        </p:scale>
        <p:origin x="-2730" y="-108"/>
      </p:cViewPr>
      <p:guideLst>
        <p:guide orient="horz" pos="2909"/>
        <p:guide pos="219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32463" y="153934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200"/>
            </a:lvl1pPr>
          </a:lstStyle>
          <a:p>
            <a:endParaRPr lang="en-US" sz="1000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19407" y="153934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200"/>
            </a:lvl1pPr>
          </a:lstStyle>
          <a:p>
            <a:fld id="{1B569FE1-51EE-4BDB-BFC0-FF7113750CC9}" type="datetimeFigureOut">
              <a:rPr lang="en-US" sz="100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pPr/>
              <a:t>5/6/2016</a:t>
            </a:fld>
            <a:endParaRPr lang="en-US" sz="1000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32463" y="8620337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200"/>
            </a:lvl1pPr>
          </a:lstStyle>
          <a:p>
            <a:r>
              <a:rPr lang="en-US" sz="1000" dirty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Copyright </a:t>
            </a:r>
            <a:r>
              <a:rPr lang="en-US" altLang="ja-JP" sz="1000" dirty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© </a:t>
            </a:r>
            <a:r>
              <a:rPr lang="en-US" sz="1000" dirty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2012 IHS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19407" y="8620337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200"/>
            </a:lvl1pPr>
          </a:lstStyle>
          <a:p>
            <a:fld id="{7696AA7F-128A-4F96-90D9-798331F07881}" type="slidenum">
              <a:rPr lang="en-US" sz="100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000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5623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32463" y="153934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19407" y="153934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fld id="{4893E39E-9981-4D6A-B4AC-34D0BB6D3124}" type="datetimeFigureOut">
              <a:rPr lang="en-US" smtClean="0"/>
              <a:pPr/>
              <a:t>5/6/2016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2150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20" tIns="46310" rIns="92620" bIns="463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89" y="4387136"/>
            <a:ext cx="5579110" cy="4156234"/>
          </a:xfrm>
          <a:prstGeom prst="rect">
            <a:avLst/>
          </a:prstGeom>
        </p:spPr>
        <p:txBody>
          <a:bodyPr vert="horz" lIns="92620" tIns="46310" rIns="92620" bIns="463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32463" y="8620337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19407" y="8620337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fld id="{02A32C17-A472-4774-AAA4-7C42DB4D94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3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7171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37BE6F8-91B9-4214-B55F-CED4A6B79649}" type="datetime8">
              <a:rPr lang="en-US"/>
              <a:pPr/>
              <a:t>5/6/2016 12:31 PM</a:t>
            </a:fld>
            <a:endParaRPr lang="en-US" dirty="0"/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FD2D1D-C376-44B3-A2C1-28CD6447A063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62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9856" y="3203448"/>
            <a:ext cx="4709160" cy="53035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Line 25"/>
          <p:cNvSpPr>
            <a:spLocks noChangeShapeType="1"/>
          </p:cNvSpPr>
          <p:nvPr userDrawn="1"/>
        </p:nvSpPr>
        <p:spPr bwMode="auto">
          <a:xfrm>
            <a:off x="0" y="1062038"/>
            <a:ext cx="9144000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19856" y="1969008"/>
            <a:ext cx="4709160" cy="13716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Line 26"/>
          <p:cNvSpPr>
            <a:spLocks noChangeShapeType="1"/>
          </p:cNvSpPr>
          <p:nvPr userDrawn="1"/>
        </p:nvSpPr>
        <p:spPr bwMode="auto">
          <a:xfrm>
            <a:off x="0" y="5788025"/>
            <a:ext cx="9144000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86000"/>
            <a:ext cx="2286000" cy="15316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2847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Placeholders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352" y="155478"/>
            <a:ext cx="228540" cy="228540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95288" y="1484313"/>
            <a:ext cx="8353425" cy="2232025"/>
          </a:xfrm>
        </p:spPr>
        <p:txBody>
          <a:bodyPr lIns="0" tIns="0" rIns="0" bIns="0"/>
          <a:lstStyle>
            <a:lvl1pPr algn="l">
              <a:defRPr sz="2000" baseline="0"/>
            </a:lvl1pPr>
            <a:lvl2pPr algn="l">
              <a:defRPr sz="1800" baseline="0"/>
            </a:lvl2pPr>
            <a:lvl3pPr algn="l">
              <a:defRPr baseline="0"/>
            </a:lvl3pPr>
            <a:lvl4pPr algn="l">
              <a:defRPr baseline="0"/>
            </a:lvl4pPr>
            <a:lvl5pPr algn="l">
              <a:defRPr sz="1400" baseline="0"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395288" y="4005263"/>
            <a:ext cx="8353425" cy="2232026"/>
          </a:xfrm>
        </p:spPr>
        <p:txBody>
          <a:bodyPr lIns="0" tIns="0" rIns="0" bIns="0"/>
          <a:lstStyle>
            <a:lvl1pPr algn="l">
              <a:defRPr sz="2000" baseline="0"/>
            </a:lvl1pPr>
            <a:lvl2pPr algn="l">
              <a:defRPr sz="1800" baseline="0"/>
            </a:lvl2pPr>
            <a:lvl3pPr algn="l">
              <a:defRPr baseline="0"/>
            </a:lvl3pPr>
            <a:lvl4pPr algn="l">
              <a:defRPr baseline="0"/>
            </a:lvl4pPr>
            <a:lvl5pPr algn="l">
              <a:defRPr sz="1400" baseline="0"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4172597" y="192024"/>
            <a:ext cx="4224528" cy="192024"/>
          </a:xfrm>
          <a:prstGeom prst="rect">
            <a:avLst/>
          </a:prstGeom>
        </p:spPr>
        <p:txBody>
          <a:bodyPr/>
          <a:lstStyle>
            <a:lvl1pPr algn="r">
              <a:defRPr cap="all" baseline="0"/>
            </a:lvl1pPr>
          </a:lstStyle>
          <a:p>
            <a:r>
              <a:rPr lang="en-US" dirty="0" smtClean="0"/>
              <a:t>Presentation Name / Month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13144" y="6448345"/>
            <a:ext cx="2133600" cy="365125"/>
          </a:xfrm>
        </p:spPr>
        <p:txBody>
          <a:bodyPr/>
          <a:lstStyle>
            <a:lvl1pPr>
              <a:defRPr baseline="0"/>
            </a:lvl1pPr>
          </a:lstStyle>
          <a:p>
            <a:fld id="{24C46141-E31C-41A4-BE53-0A6DFD904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1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12" y="1353312"/>
            <a:ext cx="4251960" cy="485546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3311"/>
            <a:ext cx="4251960" cy="485546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312" y="2174875"/>
            <a:ext cx="4251960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4" y="2174875"/>
            <a:ext cx="4251960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9456" y="6665976"/>
            <a:ext cx="2895600" cy="21031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966" y="1474525"/>
            <a:ext cx="6986722" cy="32530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3738" y="6506707"/>
            <a:ext cx="8302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666666"/>
                </a:solidFill>
              </a:defRPr>
            </a:lvl1pPr>
          </a:lstStyle>
          <a:p>
            <a:fld id="{05CD1B2F-D747-443E-9EEA-1B543DAE91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6200000">
            <a:off x="3589684" y="-2294284"/>
            <a:ext cx="1384852" cy="81070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796382" y="251618"/>
            <a:ext cx="3009900" cy="81454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12" y="137160"/>
            <a:ext cx="7571232" cy="8595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" y="1353312"/>
            <a:ext cx="8275320" cy="4855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553200"/>
            <a:ext cx="832104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200" kern="1200" smtClean="0">
                <a:solidFill>
                  <a:srgbClr val="666666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fld id="{C1654822-CBA3-4BDF-80A9-3FE33B17E5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ine 25"/>
          <p:cNvSpPr>
            <a:spLocks noChangeShapeType="1"/>
          </p:cNvSpPr>
          <p:nvPr/>
        </p:nvSpPr>
        <p:spPr bwMode="auto">
          <a:xfrm>
            <a:off x="0" y="1062038"/>
            <a:ext cx="9144000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0" y="6492875"/>
            <a:ext cx="9144000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Text Box 59"/>
          <p:cNvSpPr txBox="1">
            <a:spLocks noChangeArrowheads="1"/>
          </p:cNvSpPr>
          <p:nvPr/>
        </p:nvSpPr>
        <p:spPr bwMode="auto">
          <a:xfrm>
            <a:off x="215900" y="6507163"/>
            <a:ext cx="664797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800" dirty="0" smtClean="0"/>
              <a:t>© 2013 IHS.  No portion of this presentation may be reproduced, reused, or otherwise distributed in any form without prior written consent.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14661"/>
            <a:ext cx="2469064" cy="5898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61" r:id="rId7"/>
    <p:sldLayoutId id="2147483658" r:id="rId8"/>
    <p:sldLayoutId id="2147483659" r:id="rId9"/>
    <p:sldLayoutId id="2147483664" r:id="rId10"/>
    <p:sldLayoutId id="214748366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666666"/>
        </a:buClr>
        <a:buSzPct val="90000"/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66666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666666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66666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666666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3432048"/>
            <a:ext cx="4709160" cy="530352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GB" dirty="0" smtClean="0">
                <a:ea typeface="ＭＳ Ｐゴシック" charset="-128"/>
              </a:rPr>
              <a:t>February 18, 2016</a:t>
            </a:r>
          </a:p>
        </p:txBody>
      </p:sp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1969008"/>
            <a:ext cx="54864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 smtClean="0">
                <a:ea typeface="ＭＳ Ｐゴシック" charset="-128"/>
              </a:rPr>
              <a:t>IHS-Polk Overview and MOVES2014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MOVES2014 REPORTING (cont’d)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58" y="1175756"/>
            <a:ext cx="8536742" cy="503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7680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MOVES2014 REPORTING (cont’d)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1000" b="1" dirty="0" smtClean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1295400"/>
            <a:ext cx="869315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433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MOVES2014 REPORTING - - 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Vehicle Ownership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219200"/>
            <a:ext cx="88392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 smtClean="0"/>
              <a:t>IHS-Polk uses multiple data processes to identify and classify vehicle ownership:</a:t>
            </a:r>
            <a:endParaRPr lang="en-US" sz="1900" dirty="0"/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Registration Name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IHS-Polk owner name is continuously identified and tracked based on Registration name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Registration owner types include:</a:t>
            </a:r>
          </a:p>
          <a:p>
            <a:pPr lvl="4"/>
            <a:r>
              <a:rPr lang="en-US" sz="1200" dirty="0" smtClean="0"/>
              <a:t>Personal, Small Fleet, Large Fleet, Government, Rental, Dealer/Manufacturer</a:t>
            </a:r>
          </a:p>
          <a:p>
            <a:pPr lvl="4"/>
            <a:endParaRPr lang="en-US" sz="900" dirty="0"/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Carrier type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Owners </a:t>
            </a:r>
            <a:r>
              <a:rPr lang="en-US" dirty="0" smtClean="0"/>
              <a:t>are categorized </a:t>
            </a:r>
            <a:r>
              <a:rPr lang="en-US" dirty="0"/>
              <a:t>into </a:t>
            </a:r>
            <a:r>
              <a:rPr lang="en-US" dirty="0" smtClean="0"/>
              <a:t>13 Carrier types:</a:t>
            </a:r>
          </a:p>
          <a:p>
            <a:pPr lvl="4"/>
            <a:r>
              <a:rPr lang="en-US" sz="1200" dirty="0" smtClean="0"/>
              <a:t>Private, For Hire, Full Service Lease, Finance Lease, Mfg. Sponsored Lease, Local, State and US Government, Utilities, Dealer, Canadian Gov’t., Individual, Vehicle Manufacturer</a:t>
            </a:r>
          </a:p>
          <a:p>
            <a:pPr lvl="4"/>
            <a:endParaRPr lang="en-US" sz="900" dirty="0"/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Vocational Coding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Owners are categorized into 33 Commercial Vocations:</a:t>
            </a:r>
          </a:p>
          <a:p>
            <a:pPr lvl="4"/>
            <a:r>
              <a:rPr lang="en-US" sz="1200" dirty="0" smtClean="0"/>
              <a:t>Agriculture, Beverage Dist., Bus Transportation, Construction, Dealer, Emergency Vehicles, Forestry/Lumber, Food Processing, General Freight, Gov’t, Hazardous Materials, Individual, Landscaping, Lease/Finance, Manufacturer-Sponsored Lease, Lease/Rental, Manufacturing, Mining/Quarrying, Moving &amp; Storage, Petroleum, Petroleum/Hazardous Material, Road/Highway Maint., Sanitation/Refuse, Services, Sanitation/</a:t>
            </a:r>
            <a:r>
              <a:rPr lang="en-US" sz="1200" dirty="0"/>
              <a:t>Hazardous </a:t>
            </a:r>
            <a:r>
              <a:rPr lang="en-US" sz="1200" dirty="0" smtClean="0"/>
              <a:t>Material, Specialized Heavy Hauling, Utility/</a:t>
            </a:r>
            <a:r>
              <a:rPr lang="en-US" sz="1200" dirty="0"/>
              <a:t>Hazardous </a:t>
            </a:r>
            <a:r>
              <a:rPr lang="en-US" sz="1200" dirty="0" smtClean="0"/>
              <a:t>Material, Utility Services, Vehicle Transporter, Wholesale/Retail, Unclassified, Miscellaneous</a:t>
            </a:r>
          </a:p>
          <a:p>
            <a:pPr lvl="4"/>
            <a:endParaRPr lang="en-US" sz="900" dirty="0"/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Dun and Bradstreet </a:t>
            </a:r>
            <a:endParaRPr lang="en-US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/>
              <a:t>Cross check registration records with D&amp;B business records by owner</a:t>
            </a:r>
          </a:p>
          <a:p>
            <a:pPr marL="1714500" lvl="3" indent="-342900">
              <a:buFont typeface="+mj-lt"/>
              <a:buAutoNum type="alphaLcPeriod"/>
            </a:pPr>
            <a:endParaRPr lang="en-US" sz="900" dirty="0" smtClean="0"/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US DOT Motor Carrier Number</a:t>
            </a:r>
            <a:endParaRPr lang="en-US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Cross check registration records with </a:t>
            </a:r>
            <a:r>
              <a:rPr lang="en-US" dirty="0" smtClean="0"/>
              <a:t>FMCSA Motor Carrier Database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89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75320" cy="48554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en-US" sz="4400" b="1" dirty="0" smtClean="0"/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2117158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325938" y="2336800"/>
            <a:ext cx="3886200" cy="2616200"/>
          </a:xfrm>
        </p:spPr>
        <p:txBody>
          <a:bodyPr>
            <a:normAutofit fontScale="90000"/>
          </a:bodyPr>
          <a:lstStyle/>
          <a:p>
            <a:pPr>
              <a:lnSpc>
                <a:spcPct val="125000"/>
              </a:lnSpc>
            </a:pPr>
            <a:r>
              <a:rPr lang="en-US" sz="2600" dirty="0" smtClean="0">
                <a:ea typeface="ＭＳ Ｐゴシック" panose="020B0600070205080204" pitchFamily="34" charset="-128"/>
              </a:rPr>
              <a:t>Thank you!</a:t>
            </a:r>
            <a:r>
              <a:rPr lang="en-US" dirty="0" smtClean="0">
                <a:ea typeface="ＭＳ Ｐゴシック" panose="020B0600070205080204" pitchFamily="34" charset="-128"/>
              </a:rPr>
              <a:t/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/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Rich Stucky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sz="1600" dirty="0" smtClean="0">
                <a:ea typeface="ＭＳ Ｐゴシック" panose="020B0600070205080204" pitchFamily="34" charset="-128"/>
              </a:rPr>
              <a:t>richard.stucky@ihs.com</a:t>
            </a:r>
            <a:r>
              <a:rPr lang="en-US" dirty="0" smtClean="0">
                <a:ea typeface="ＭＳ Ｐゴシック" panose="020B0600070205080204" pitchFamily="34" charset="-128"/>
              </a:rPr>
              <a:t/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sz="1600" dirty="0" smtClean="0">
                <a:ea typeface="ＭＳ Ｐゴシック" panose="020B0600070205080204" pitchFamily="34" charset="-128"/>
              </a:rPr>
              <a:t>248-728-7624</a:t>
            </a:r>
            <a:br>
              <a:rPr lang="en-US" sz="1600" dirty="0" smtClean="0">
                <a:ea typeface="ＭＳ Ｐゴシック" panose="020B0600070205080204" pitchFamily="34" charset="-128"/>
              </a:rPr>
            </a:br>
            <a:r>
              <a:rPr lang="en-US" sz="1600" dirty="0" smtClean="0">
                <a:ea typeface="ＭＳ Ｐゴシック" panose="020B0600070205080204" pitchFamily="34" charset="-128"/>
              </a:rPr>
              <a:t/>
            </a:r>
            <a:br>
              <a:rPr lang="en-US" sz="1600" dirty="0" smtClean="0">
                <a:ea typeface="ＭＳ Ｐゴシック" panose="020B0600070205080204" pitchFamily="34" charset="-128"/>
              </a:rPr>
            </a:br>
            <a:endParaRPr lang="en-US" sz="16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23556" name="Picture 10" descr="http://www.winthrop.edu/uploadedImages/international/Future_International_Students/Cool%20Glo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343025"/>
            <a:ext cx="37433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649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75320" cy="48554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en-US" sz="4400" b="1" dirty="0" smtClean="0"/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1758275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IHS-Polk </a:t>
            </a:r>
            <a:r>
              <a:rPr lang="en-US" dirty="0"/>
              <a:t>Databases 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Other Data Products and </a:t>
            </a:r>
            <a:r>
              <a:rPr lang="en-US" dirty="0"/>
              <a:t>Capabilities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Additional </a:t>
            </a:r>
            <a:r>
              <a:rPr lang="en-US" dirty="0" smtClean="0"/>
              <a:t>IHS-Polk </a:t>
            </a:r>
            <a:r>
              <a:rPr lang="en-US" dirty="0"/>
              <a:t>Products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Global Registrations and </a:t>
            </a:r>
            <a:r>
              <a:rPr lang="en-US" dirty="0" smtClean="0"/>
              <a:t>Vehicle Sales 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VIN Decoding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Recalls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Special financial reports</a:t>
            </a:r>
          </a:p>
          <a:p>
            <a:pPr lvl="2"/>
            <a:r>
              <a:rPr lang="en-US" dirty="0"/>
              <a:t>Vehicle selling price</a:t>
            </a:r>
          </a:p>
          <a:p>
            <a:pPr lvl="2"/>
            <a:r>
              <a:rPr lang="en-US" dirty="0"/>
              <a:t>Vehicle lease vs. </a:t>
            </a:r>
            <a:r>
              <a:rPr lang="en-US" dirty="0" smtClean="0"/>
              <a:t>buy</a:t>
            </a:r>
          </a:p>
          <a:p>
            <a:pPr marL="914400" lvl="2" indent="0">
              <a:buNone/>
            </a:pPr>
            <a:endParaRPr lang="en-US" sz="500" dirty="0"/>
          </a:p>
          <a:p>
            <a:r>
              <a:rPr lang="en-US" dirty="0" smtClean="0"/>
              <a:t>IHS-Polk </a:t>
            </a:r>
            <a:r>
              <a:rPr lang="en-US" dirty="0"/>
              <a:t>data append capabilities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Append critical data to VIN records, such as: </a:t>
            </a:r>
          </a:p>
          <a:p>
            <a:pPr lvl="2"/>
            <a:r>
              <a:rPr lang="en-US" dirty="0"/>
              <a:t>Parts catalog data</a:t>
            </a:r>
          </a:p>
          <a:p>
            <a:pPr lvl="2"/>
            <a:r>
              <a:rPr lang="en-US" dirty="0"/>
              <a:t>EPA </a:t>
            </a:r>
            <a:r>
              <a:rPr lang="en-US" dirty="0" smtClean="0"/>
              <a:t>fuel economy ratings</a:t>
            </a:r>
            <a:endParaRPr lang="en-US" dirty="0"/>
          </a:p>
          <a:p>
            <a:pPr lvl="2"/>
            <a:r>
              <a:rPr lang="en-US" dirty="0"/>
              <a:t>DOT </a:t>
            </a:r>
            <a:r>
              <a:rPr lang="en-US" dirty="0" smtClean="0"/>
              <a:t>Number</a:t>
            </a:r>
          </a:p>
          <a:p>
            <a:pPr lvl="2"/>
            <a:r>
              <a:rPr lang="en-US" dirty="0" smtClean="0"/>
              <a:t>D&amp;B business data</a:t>
            </a:r>
            <a:endParaRPr lang="en-US" dirty="0"/>
          </a:p>
          <a:p>
            <a:pPr lvl="2"/>
            <a:r>
              <a:rPr lang="en-US" dirty="0"/>
              <a:t>Safety restraints</a:t>
            </a:r>
          </a:p>
          <a:p>
            <a:pPr lvl="2"/>
            <a:r>
              <a:rPr lang="en-US" dirty="0"/>
              <a:t>Household Demographics</a:t>
            </a:r>
          </a:p>
          <a:p>
            <a:pPr lvl="2"/>
            <a:r>
              <a:rPr lang="en-US" dirty="0"/>
              <a:t>Key vehicle pricing </a:t>
            </a:r>
            <a:r>
              <a:rPr lang="en-US" dirty="0" smtClean="0"/>
              <a:t>data</a:t>
            </a:r>
          </a:p>
          <a:p>
            <a:pPr marL="914400" lvl="2" indent="0">
              <a:buNone/>
            </a:pPr>
            <a:endParaRPr lang="en-US" sz="5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Other custom data appends</a:t>
            </a:r>
            <a:r>
              <a:rPr lang="en-US" dirty="0"/>
              <a:t>, data mapping and </a:t>
            </a:r>
            <a:r>
              <a:rPr lang="en-US" dirty="0" smtClean="0"/>
              <a:t>analytics are available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353311"/>
            <a:ext cx="4251960" cy="48554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Special </a:t>
            </a:r>
            <a:r>
              <a:rPr lang="en-US" dirty="0" smtClean="0"/>
              <a:t>Reports and Consulting: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Commercial Forecasts and Models including: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 smtClean="0"/>
              <a:t>Five-Year </a:t>
            </a:r>
            <a:r>
              <a:rPr lang="en-US" dirty="0"/>
              <a:t>MD &amp; HD Forecast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Five-Year Trailer Forecast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Trailer Population and Miles </a:t>
            </a:r>
            <a:r>
              <a:rPr lang="en-US" dirty="0" smtClean="0"/>
              <a:t>	Traveled </a:t>
            </a:r>
            <a:r>
              <a:rPr lang="en-US" dirty="0"/>
              <a:t>Model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Diesel Consumption Model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Commercial Truck Pricing </a:t>
            </a:r>
            <a:r>
              <a:rPr lang="en-US" dirty="0" smtClean="0"/>
              <a:t>Model </a:t>
            </a:r>
            <a:endParaRPr lang="en-US" dirty="0"/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Freight Weight Model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Vehicle Miles Traveled Model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Parts Usage and Demand Modules  </a:t>
            </a:r>
            <a:r>
              <a:rPr lang="en-US" dirty="0" smtClean="0"/>
              <a:t>      for</a:t>
            </a:r>
            <a:r>
              <a:rPr lang="en-US" dirty="0"/>
              <a:t>:</a:t>
            </a:r>
          </a:p>
          <a:p>
            <a:pPr lvl="3"/>
            <a:r>
              <a:rPr lang="en-US" dirty="0"/>
              <a:t>Diesel Engine Parts</a:t>
            </a:r>
          </a:p>
          <a:p>
            <a:pPr lvl="3"/>
            <a:r>
              <a:rPr lang="en-US" dirty="0"/>
              <a:t>Tires</a:t>
            </a:r>
          </a:p>
          <a:p>
            <a:pPr lvl="3"/>
            <a:r>
              <a:rPr lang="en-US" dirty="0"/>
              <a:t>Engine Oil</a:t>
            </a:r>
          </a:p>
          <a:p>
            <a:pPr lvl="3"/>
            <a:r>
              <a:rPr lang="en-US" dirty="0"/>
              <a:t>Filters</a:t>
            </a:r>
          </a:p>
          <a:p>
            <a:pPr lvl="3"/>
            <a:r>
              <a:rPr lang="en-US" dirty="0"/>
              <a:t>Brake Parts</a:t>
            </a:r>
          </a:p>
          <a:p>
            <a:pPr lvl="3"/>
            <a:r>
              <a:rPr lang="en-US" dirty="0"/>
              <a:t>Scrappage rates</a:t>
            </a:r>
          </a:p>
          <a:p>
            <a:pPr lvl="3"/>
            <a:r>
              <a:rPr lang="en-US" dirty="0"/>
              <a:t>Other Special Forecasts </a:t>
            </a:r>
            <a:endParaRPr lang="en-US" dirty="0" smtClean="0"/>
          </a:p>
          <a:p>
            <a:pPr marL="1371600" lvl="3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Big Data Analytics and Research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0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IHS-Polk Databases </a:t>
            </a:r>
            <a:r>
              <a:rPr lang="en-US" dirty="0"/>
              <a:t>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C</a:t>
            </a:r>
            <a:r>
              <a:rPr lang="en-US" dirty="0" smtClean="0"/>
              <a:t>ommercial </a:t>
            </a:r>
            <a:r>
              <a:rPr lang="en-US" dirty="0"/>
              <a:t>Forecasts and Study </a:t>
            </a:r>
            <a:r>
              <a:rPr lang="en-US" dirty="0" smtClean="0"/>
              <a:t>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312" y="1219200"/>
            <a:ext cx="8781288" cy="4855464"/>
          </a:xfrm>
        </p:spPr>
        <p:txBody>
          <a:bodyPr/>
          <a:lstStyle/>
          <a:p>
            <a:r>
              <a:rPr lang="en-US" sz="2000" dirty="0" smtClean="0"/>
              <a:t>IHS-Polk </a:t>
            </a:r>
            <a:r>
              <a:rPr lang="en-US" sz="2000" dirty="0"/>
              <a:t>also conducts primary research for special commercial analysis </a:t>
            </a:r>
          </a:p>
          <a:p>
            <a:r>
              <a:rPr lang="en-US" sz="2000" dirty="0"/>
              <a:t>Study models use current </a:t>
            </a:r>
            <a:r>
              <a:rPr lang="en-US" sz="2000" dirty="0" smtClean="0"/>
              <a:t>IHS-Polk </a:t>
            </a:r>
            <a:r>
              <a:rPr lang="en-US" sz="2000" dirty="0"/>
              <a:t>commercial VIO by GVW class</a:t>
            </a:r>
          </a:p>
          <a:p>
            <a:r>
              <a:rPr lang="en-US" sz="2000" dirty="0"/>
              <a:t>Forecasts are developed using: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Current </a:t>
            </a:r>
            <a:r>
              <a:rPr lang="en-US" sz="1600" dirty="0"/>
              <a:t>commercial vehicle types based on GVW </a:t>
            </a:r>
            <a:r>
              <a:rPr lang="en-US" sz="1600" dirty="0" smtClean="0"/>
              <a:t>class 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Current </a:t>
            </a:r>
            <a:r>
              <a:rPr lang="en-US" sz="1600" dirty="0"/>
              <a:t>trailer body styles</a:t>
            </a:r>
          </a:p>
          <a:p>
            <a:r>
              <a:rPr lang="en-US" sz="2000" dirty="0"/>
              <a:t>Summary of Commercial Vehicle Study Models or Forecasts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33" y="3352800"/>
            <a:ext cx="8064474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89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IHS-Polk Automotive Forecasts,  </a:t>
            </a:r>
            <a:br>
              <a:rPr lang="en-US" dirty="0" smtClean="0"/>
            </a:br>
            <a:r>
              <a:rPr lang="en-US" dirty="0" smtClean="0"/>
              <a:t>Analytical Products and </a:t>
            </a:r>
            <a:r>
              <a:rPr lang="en-US" dirty="0"/>
              <a:t>Capabilities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419600" cy="5029200"/>
          </a:xfrm>
          <a:noFill/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en-US" sz="1100" dirty="0" smtClean="0"/>
          </a:p>
          <a:p>
            <a:r>
              <a:rPr lang="en-US" dirty="0" smtClean="0"/>
              <a:t>Light Duty Vehicle Forecasts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Light Vehicle Sales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Light Vehicle </a:t>
            </a:r>
            <a:r>
              <a:rPr lang="en-US" dirty="0" smtClean="0"/>
              <a:t>Production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Light Vehicle </a:t>
            </a:r>
            <a:r>
              <a:rPr lang="en-US" dirty="0" smtClean="0"/>
              <a:t>Powertrain</a:t>
            </a:r>
          </a:p>
          <a:p>
            <a:pPr marL="914400" lvl="2" indent="0">
              <a:buNone/>
            </a:pPr>
            <a:endParaRPr lang="en-US" sz="1500" dirty="0" smtClean="0"/>
          </a:p>
          <a:p>
            <a:r>
              <a:rPr lang="en-US" dirty="0" smtClean="0"/>
              <a:t>Medium and Heavy Duty Vehicle Forecasts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Medium and Heavy Duty Sales</a:t>
            </a:r>
            <a:endParaRPr lang="en-US" dirty="0"/>
          </a:p>
          <a:p>
            <a:pPr marL="914400" lvl="2" indent="0">
              <a:buNone/>
            </a:pPr>
            <a:endParaRPr lang="en-US" sz="5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MD and HD Model and Engine 	Production</a:t>
            </a:r>
          </a:p>
          <a:p>
            <a:pPr marL="457200" lvl="1" indent="0">
              <a:buNone/>
            </a:pPr>
            <a:endParaRPr lang="en-US" sz="1500" dirty="0"/>
          </a:p>
          <a:p>
            <a:r>
              <a:rPr lang="en-US" dirty="0" smtClean="0"/>
              <a:t>Sales Forecast </a:t>
            </a:r>
            <a:r>
              <a:rPr lang="en-US" dirty="0"/>
              <a:t>T</a:t>
            </a:r>
            <a:r>
              <a:rPr lang="en-US" dirty="0" smtClean="0"/>
              <a:t>imeframes: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7, 12 and 20 year timeframes.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10 years of sales history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267200" cy="502920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endParaRPr lang="en-US" sz="1100" dirty="0" smtClean="0"/>
          </a:p>
          <a:p>
            <a:r>
              <a:rPr lang="en-US" dirty="0" smtClean="0"/>
              <a:t>Special Studies and Reports</a:t>
            </a:r>
            <a:r>
              <a:rPr lang="en-US" dirty="0"/>
              <a:t>:</a:t>
            </a:r>
          </a:p>
          <a:p>
            <a:pPr lvl="1"/>
            <a:endParaRPr lang="en-US" sz="800" dirty="0" smtClean="0"/>
          </a:p>
          <a:p>
            <a:pPr lvl="1"/>
            <a:r>
              <a:rPr lang="en-US" dirty="0" smtClean="0"/>
              <a:t>Regulatory Impact on Forecasts</a:t>
            </a:r>
          </a:p>
          <a:p>
            <a:pPr lvl="2"/>
            <a:r>
              <a:rPr lang="en-US" dirty="0" smtClean="0"/>
              <a:t>Vehicle Performance &amp; Compliance</a:t>
            </a:r>
          </a:p>
          <a:p>
            <a:pPr lvl="2"/>
            <a:r>
              <a:rPr lang="en-US" dirty="0" smtClean="0"/>
              <a:t>Alt Fuels</a:t>
            </a:r>
          </a:p>
          <a:p>
            <a:pPr lvl="2"/>
            <a:r>
              <a:rPr lang="en-US" dirty="0" smtClean="0"/>
              <a:t>Vehicle in use Survey (VIUS) </a:t>
            </a:r>
            <a:endParaRPr lang="en-US" dirty="0"/>
          </a:p>
          <a:p>
            <a:pPr lvl="2"/>
            <a:endParaRPr lang="en-US" sz="800" dirty="0" smtClean="0"/>
          </a:p>
          <a:p>
            <a:pPr lvl="1"/>
            <a:r>
              <a:rPr lang="en-US" dirty="0" smtClean="0"/>
              <a:t>Longer range Forecasts</a:t>
            </a:r>
          </a:p>
          <a:p>
            <a:pPr lvl="2"/>
            <a:r>
              <a:rPr lang="en-US" dirty="0" smtClean="0"/>
              <a:t>LNG Study to 2040</a:t>
            </a:r>
          </a:p>
          <a:p>
            <a:pPr lvl="2"/>
            <a:r>
              <a:rPr lang="en-US" dirty="0" smtClean="0"/>
              <a:t>Long-term CO2 Forecast</a:t>
            </a:r>
          </a:p>
          <a:p>
            <a:pPr marL="914400" lvl="2" indent="0">
              <a:buNone/>
            </a:pPr>
            <a:endParaRPr lang="en-US" sz="1000" dirty="0"/>
          </a:p>
          <a:p>
            <a:pPr lvl="1"/>
            <a:r>
              <a:rPr lang="en-US" dirty="0" smtClean="0"/>
              <a:t>Auto </a:t>
            </a:r>
            <a:r>
              <a:rPr lang="en-US" dirty="0"/>
              <a:t>C</a:t>
            </a:r>
            <a:r>
              <a:rPr lang="en-US" dirty="0" smtClean="0"/>
              <a:t>omponent Forecasts and Future Technologies</a:t>
            </a:r>
            <a:endParaRPr lang="en-US" dirty="0"/>
          </a:p>
          <a:p>
            <a:pPr lvl="2"/>
            <a:r>
              <a:rPr lang="en-US" dirty="0" smtClean="0"/>
              <a:t>Electronics</a:t>
            </a:r>
            <a:endParaRPr lang="en-US" dirty="0"/>
          </a:p>
          <a:p>
            <a:pPr lvl="2"/>
            <a:r>
              <a:rPr lang="en-US" dirty="0" smtClean="0"/>
              <a:t>ADAS</a:t>
            </a:r>
            <a:endParaRPr lang="en-US" dirty="0"/>
          </a:p>
          <a:p>
            <a:pPr lvl="2"/>
            <a:r>
              <a:rPr lang="en-US" dirty="0" smtClean="0"/>
              <a:t>Alternative Fuel</a:t>
            </a:r>
            <a:endParaRPr lang="en-US" dirty="0"/>
          </a:p>
          <a:p>
            <a:pPr lvl="2"/>
            <a:r>
              <a:rPr lang="en-US" dirty="0" smtClean="0"/>
              <a:t>Electric Vehicle/Hybrid</a:t>
            </a:r>
          </a:p>
          <a:p>
            <a:pPr marL="914400" lvl="2" indent="0">
              <a:buNone/>
            </a:pPr>
            <a:endParaRPr lang="en-US" sz="1000" dirty="0"/>
          </a:p>
          <a:p>
            <a:pPr marL="742950" lvl="2" indent="-342900"/>
            <a:r>
              <a:rPr lang="en-US" sz="1800" dirty="0" smtClean="0"/>
              <a:t>Custom research and analytics</a:t>
            </a:r>
          </a:p>
          <a:p>
            <a:pPr marL="1200150" lvl="3" indent="-342900"/>
            <a:r>
              <a:rPr lang="en-US" dirty="0" smtClean="0"/>
              <a:t>Consulting Services</a:t>
            </a:r>
          </a:p>
          <a:p>
            <a:pPr marL="1200150" lvl="3" indent="-342900"/>
            <a:r>
              <a:rPr lang="en-US" dirty="0" smtClean="0"/>
              <a:t>Trends and analysis</a:t>
            </a:r>
          </a:p>
          <a:p>
            <a:pPr marL="1200150" lvl="3" indent="-342900"/>
            <a:r>
              <a:rPr lang="en-US" dirty="0" smtClean="0"/>
              <a:t>Economic impacts and political risk</a:t>
            </a:r>
          </a:p>
          <a:p>
            <a:pPr marL="1200150" lvl="3" indent="-342900"/>
            <a:endParaRPr lang="en-US" dirty="0"/>
          </a:p>
          <a:p>
            <a:pPr marL="742950" lvl="2" indent="-342900"/>
            <a:r>
              <a:rPr lang="en-US" sz="1800" dirty="0" smtClean="0"/>
              <a:t>IHS Global capabilities and expertise</a:t>
            </a:r>
            <a:endParaRPr lang="en-US" sz="18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30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IHS-Polk </a:t>
            </a:r>
            <a:r>
              <a:rPr lang="en-US" dirty="0"/>
              <a:t>Has Offices in 11 </a:t>
            </a:r>
            <a:r>
              <a:rPr lang="en-US" dirty="0" smtClean="0"/>
              <a:t>Countries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F</a:t>
            </a:r>
            <a:r>
              <a:rPr lang="en-US" dirty="0" smtClean="0"/>
              <a:t>our </a:t>
            </a:r>
            <a:r>
              <a:rPr lang="en-US" dirty="0"/>
              <a:t>Continents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71600"/>
            <a:ext cx="7919080" cy="474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50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IHS-Polk Automotive Overview  </a:t>
            </a:r>
          </a:p>
          <a:p>
            <a:endParaRPr lang="en-US" sz="1600" dirty="0"/>
          </a:p>
          <a:p>
            <a:r>
              <a:rPr lang="en-US" dirty="0" smtClean="0"/>
              <a:t>IHS-Polk Automotive Registration Data</a:t>
            </a:r>
          </a:p>
          <a:p>
            <a:pPr marL="0" indent="0">
              <a:buNone/>
            </a:pPr>
            <a:r>
              <a:rPr lang="en-US" sz="1600" dirty="0" smtClean="0"/>
              <a:t> 	</a:t>
            </a:r>
            <a:r>
              <a:rPr lang="en-US" dirty="0" smtClean="0"/>
              <a:t>Vehicle Coverage: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Passenger Car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Light Duty vehicles (GVW 1-3)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Medium and Heavy Duty vehicles (GVW 4-8)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Motorcycle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Motorcoach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Trailers</a:t>
            </a:r>
          </a:p>
          <a:p>
            <a:endParaRPr lang="en-US" sz="1600" dirty="0" smtClean="0"/>
          </a:p>
          <a:p>
            <a:r>
              <a:rPr lang="en-US" dirty="0" smtClean="0"/>
              <a:t>IHS-Polk MOVES2014 Reporting Capabilities</a:t>
            </a:r>
          </a:p>
          <a:p>
            <a:endParaRPr lang="en-US" sz="1600" dirty="0" smtClean="0"/>
          </a:p>
          <a:p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184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IHS and Polk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After 142 years as a privately-owned company, Polk was purchased by IHS in July, 2013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combination of Polk’s current and historical registration data and IHS forecasting, analytical and consulting capabilities makes IHS-Polk a valued partner to provide the data and analytics to support your agency mission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97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6141-E31C-41A4-BE53-0A6DFD9041A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7472" y="612648"/>
            <a:ext cx="8229600" cy="41116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 spc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IHS INDUSTRIES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5718" y="1428370"/>
            <a:ext cx="1944736" cy="1478187"/>
          </a:xfrm>
          <a:prstGeom prst="rect">
            <a:avLst/>
          </a:prstGeom>
        </p:spPr>
        <p:txBody>
          <a:bodyPr vert="horz" lIns="137160" tIns="109728" rIns="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00"/>
              </a:spcAft>
            </a:pPr>
            <a:r>
              <a:rPr lang="en-US" sz="950" b="1" dirty="0" smtClean="0">
                <a:solidFill>
                  <a:srgbClr val="00A1DF"/>
                </a:solidFill>
              </a:rPr>
              <a:t>AEROSPACE &amp; DEFENSE</a:t>
            </a:r>
          </a:p>
          <a:p>
            <a:r>
              <a:rPr lang="en-US" sz="1100" dirty="0">
                <a:solidFill>
                  <a:schemeClr val="tx1"/>
                </a:solidFill>
              </a:rPr>
              <a:t>100+ years’ experience delivering unrivaled news, insight and intelligence on defense and security equipment, markets, industries and risk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480637" y="1428370"/>
            <a:ext cx="2017280" cy="1478187"/>
          </a:xfrm>
          <a:prstGeom prst="rect">
            <a:avLst/>
          </a:prstGeom>
        </p:spPr>
        <p:txBody>
          <a:bodyPr vert="horz" lIns="137160" tIns="109728" rIns="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00"/>
              </a:spcAft>
            </a:pPr>
            <a:r>
              <a:rPr lang="en-US" sz="950" b="1" dirty="0" smtClean="0">
                <a:solidFill>
                  <a:srgbClr val="00A1DF"/>
                </a:solidFill>
              </a:rPr>
              <a:t>CHEMICAL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Over 200 leading industry authorities creating integrated views and analysis across more than 300 chemical markets and 2,000 processes for 95 industries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71385" y="1428370"/>
            <a:ext cx="2017280" cy="1478187"/>
          </a:xfrm>
          <a:prstGeom prst="rect">
            <a:avLst/>
          </a:prstGeom>
        </p:spPr>
        <p:txBody>
          <a:bodyPr vert="horz" lIns="137160" tIns="109728" rIns="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00"/>
              </a:spcAft>
            </a:pPr>
            <a:r>
              <a:rPr lang="en-US" sz="950" b="1" dirty="0" smtClean="0">
                <a:solidFill>
                  <a:srgbClr val="00A1DF"/>
                </a:solidFill>
              </a:rPr>
              <a:t>FINANCE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Research on 200+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countries and territories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with harmonized indicators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from IHS analysts and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economists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803399" y="1428370"/>
            <a:ext cx="2017280" cy="1478187"/>
          </a:xfrm>
          <a:prstGeom prst="rect">
            <a:avLst/>
          </a:prstGeom>
        </p:spPr>
        <p:txBody>
          <a:bodyPr vert="horz" lIns="137160" tIns="109728" rIns="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00"/>
              </a:spcAft>
            </a:pPr>
            <a:r>
              <a:rPr lang="en-US" sz="950" b="1" dirty="0" smtClean="0">
                <a:solidFill>
                  <a:srgbClr val="00A1DF"/>
                </a:solidFill>
              </a:rPr>
              <a:t>TECHNOLOGY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World’s largest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electronics component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database with more than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350 million parts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209800" y="4624536"/>
            <a:ext cx="1944736" cy="1478187"/>
          </a:xfrm>
          <a:prstGeom prst="rect">
            <a:avLst/>
          </a:prstGeom>
          <a:ln w="19050">
            <a:noFill/>
          </a:ln>
        </p:spPr>
        <p:txBody>
          <a:bodyPr vert="horz" lIns="137160" tIns="109728" rIns="0" bIns="0" rtlCol="0" anchor="t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00"/>
              </a:spcAft>
            </a:pPr>
            <a:r>
              <a:rPr lang="en-US" sz="1100" b="1" dirty="0" smtClean="0">
                <a:solidFill>
                  <a:srgbClr val="FF0000"/>
                </a:solidFill>
              </a:rPr>
              <a:t>AUTOMOTIVE</a:t>
            </a:r>
          </a:p>
          <a:p>
            <a:r>
              <a:rPr lang="en-US" sz="1100" b="1" dirty="0" smtClean="0">
                <a:solidFill>
                  <a:schemeClr val="tx1"/>
                </a:solidFill>
              </a:rPr>
              <a:t>The world’s largest team</a:t>
            </a:r>
            <a:br>
              <a:rPr lang="en-US" sz="1100" b="1" dirty="0" smtClean="0">
                <a:solidFill>
                  <a:schemeClr val="tx1"/>
                </a:solidFill>
              </a:rPr>
            </a:br>
            <a:r>
              <a:rPr lang="en-US" sz="1100" b="1" dirty="0" smtClean="0">
                <a:solidFill>
                  <a:schemeClr val="tx1"/>
                </a:solidFill>
              </a:rPr>
              <a:t>of automotive analysts with hundreds of experts located in key markets around the world covering the global automotive sector 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343400" y="4624536"/>
            <a:ext cx="1944736" cy="1478187"/>
          </a:xfrm>
          <a:prstGeom prst="rect">
            <a:avLst/>
          </a:prstGeom>
        </p:spPr>
        <p:txBody>
          <a:bodyPr vert="horz" lIns="137160" tIns="109728" rIns="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00"/>
              </a:spcAft>
            </a:pPr>
            <a:r>
              <a:rPr lang="en-US" sz="950" b="1" dirty="0" smtClean="0">
                <a:solidFill>
                  <a:srgbClr val="00A1DF"/>
                </a:solidFill>
              </a:rPr>
              <a:t>ENERGY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Extensive Oil &amp; Gas well information on 5.5+ million wells worldwide dating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back as far as 1860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400800" y="4624535"/>
            <a:ext cx="2017285" cy="1478187"/>
          </a:xfrm>
          <a:prstGeom prst="rect">
            <a:avLst/>
          </a:prstGeom>
        </p:spPr>
        <p:txBody>
          <a:bodyPr vert="horz" lIns="137160" tIns="109728" rIns="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00"/>
              </a:spcAft>
            </a:pPr>
            <a:r>
              <a:rPr lang="en-US" sz="950" b="1" dirty="0" smtClean="0">
                <a:solidFill>
                  <a:srgbClr val="00A1DF"/>
                </a:solidFill>
              </a:rPr>
              <a:t>MARITIME</a:t>
            </a:r>
          </a:p>
          <a:p>
            <a:r>
              <a:rPr lang="en-US" sz="1100" dirty="0" smtClean="0">
                <a:solidFill>
                  <a:schemeClr val="tx1"/>
                </a:solidFill>
              </a:rPr>
              <a:t>World’s largest maritime database with an information gathering heritage of 250+ years with comprehensive information on all vessels 100 GT and over</a:t>
            </a:r>
            <a:endParaRPr lang="en-US" sz="1100" b="1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2859329"/>
            <a:ext cx="9144000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47472" y="1371600"/>
            <a:ext cx="8415528" cy="48768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4657145"/>
            <a:ext cx="1764132" cy="1608133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cap="all" dirty="0" smtClean="0">
                <a:solidFill>
                  <a:schemeClr val="accent4"/>
                </a:solidFill>
              </a:rPr>
              <a:t>Economics &amp; Country Risk</a:t>
            </a:r>
          </a:p>
          <a:p>
            <a:endParaRPr lang="en-US" sz="95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Country Economic and Market Forecasts</a:t>
            </a:r>
          </a:p>
          <a:p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Operational Excellence and Risk Management</a:t>
            </a:r>
          </a:p>
          <a:p>
            <a:endParaRPr lang="en-US" sz="950" b="1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950" dirty="0" smtClean="0"/>
          </a:p>
        </p:txBody>
      </p:sp>
    </p:spTree>
    <p:extLst>
      <p:ext uri="{BB962C8B-B14F-4D97-AF65-F5344CB8AC3E}">
        <p14:creationId xmlns:p14="http://schemas.microsoft.com/office/powerpoint/2010/main" val="392952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IHS-Polk Registration Data </a:t>
            </a:r>
            <a:r>
              <a:rPr lang="en-US" dirty="0"/>
              <a:t>Sourcing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058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IHS-Polk </a:t>
            </a:r>
            <a:r>
              <a:rPr lang="en-US" dirty="0"/>
              <a:t>purchases registration records from:</a:t>
            </a:r>
          </a:p>
          <a:p>
            <a:pPr lvl="1"/>
            <a:r>
              <a:rPr lang="en-US" sz="1500" dirty="0"/>
              <a:t>All 51 State Department of Motor Vehicles (DMV’s) </a:t>
            </a:r>
          </a:p>
          <a:p>
            <a:pPr lvl="1"/>
            <a:r>
              <a:rPr lang="en-US" sz="1500" dirty="0"/>
              <a:t>All Canadian Provinces &amp; Northwest Territories</a:t>
            </a:r>
          </a:p>
          <a:p>
            <a:pPr lvl="1"/>
            <a:r>
              <a:rPr lang="en-US" sz="1500" dirty="0"/>
              <a:t>Major Global </a:t>
            </a:r>
            <a:r>
              <a:rPr lang="en-US" sz="1500" dirty="0" smtClean="0"/>
              <a:t>Markets</a:t>
            </a:r>
          </a:p>
          <a:p>
            <a:pPr marL="457200" lvl="1" indent="0">
              <a:buNone/>
            </a:pPr>
            <a:endParaRPr lang="en-US" sz="900" dirty="0"/>
          </a:p>
          <a:p>
            <a:r>
              <a:rPr lang="en-US" dirty="0"/>
              <a:t>Registration records include:</a:t>
            </a:r>
          </a:p>
          <a:p>
            <a:pPr lvl="1"/>
            <a:r>
              <a:rPr lang="en-US" sz="1500" dirty="0"/>
              <a:t>Vehicle Identification Number (VIN</a:t>
            </a:r>
            <a:r>
              <a:rPr lang="en-US" sz="1500" dirty="0" smtClean="0"/>
              <a:t>) - - the foundation of our automotive data</a:t>
            </a:r>
          </a:p>
          <a:p>
            <a:pPr lvl="1"/>
            <a:r>
              <a:rPr lang="en-US" sz="1500" dirty="0" smtClean="0"/>
              <a:t>Owner </a:t>
            </a:r>
            <a:r>
              <a:rPr lang="en-US" sz="1500" dirty="0"/>
              <a:t>name </a:t>
            </a:r>
          </a:p>
          <a:p>
            <a:pPr lvl="1"/>
            <a:r>
              <a:rPr lang="en-US" sz="1500" dirty="0" smtClean="0"/>
              <a:t>Registration address </a:t>
            </a:r>
            <a:endParaRPr lang="en-US" sz="1500" dirty="0"/>
          </a:p>
          <a:p>
            <a:pPr lvl="1"/>
            <a:r>
              <a:rPr lang="en-US" sz="1500" dirty="0" smtClean="0"/>
              <a:t>Also, Title and other data associated with the vehicle and ownership</a:t>
            </a:r>
          </a:p>
          <a:p>
            <a:pPr marL="457200" lvl="1" indent="0">
              <a:buNone/>
            </a:pPr>
            <a:endParaRPr lang="en-US" sz="900" dirty="0"/>
          </a:p>
          <a:p>
            <a:r>
              <a:rPr lang="en-US" dirty="0"/>
              <a:t>Data acquisition from the states is continuous</a:t>
            </a:r>
          </a:p>
          <a:p>
            <a:pPr lvl="1"/>
            <a:r>
              <a:rPr lang="en-US" sz="1500" dirty="0"/>
              <a:t>Daily, Weekly, Monthly</a:t>
            </a:r>
          </a:p>
          <a:p>
            <a:pPr lvl="1"/>
            <a:r>
              <a:rPr lang="en-US" sz="1500" dirty="0"/>
              <a:t>Name, Address and VIN are verified for accuracy and consistent reporting</a:t>
            </a:r>
          </a:p>
          <a:p>
            <a:pPr lvl="1"/>
            <a:r>
              <a:rPr lang="en-US" sz="1500" dirty="0"/>
              <a:t>Data is compiled and organized into </a:t>
            </a:r>
            <a:r>
              <a:rPr lang="en-US" sz="1500" dirty="0" smtClean="0"/>
              <a:t>a variety of IHS-Polk </a:t>
            </a:r>
            <a:r>
              <a:rPr lang="en-US" sz="1500" dirty="0"/>
              <a:t>data </a:t>
            </a:r>
            <a:r>
              <a:rPr lang="en-US" sz="1500" dirty="0" smtClean="0"/>
              <a:t>products</a:t>
            </a:r>
          </a:p>
          <a:p>
            <a:pPr marL="457200" lvl="1" indent="0">
              <a:buNone/>
            </a:pPr>
            <a:endParaRPr lang="en-US" sz="900" dirty="0"/>
          </a:p>
          <a:p>
            <a:r>
              <a:rPr lang="en-US" dirty="0"/>
              <a:t>Restrictions</a:t>
            </a:r>
          </a:p>
          <a:p>
            <a:pPr lvl="1"/>
            <a:r>
              <a:rPr lang="en-US" sz="1500" dirty="0" smtClean="0"/>
              <a:t>IHS-Polk </a:t>
            </a:r>
            <a:r>
              <a:rPr lang="en-US" sz="1500" dirty="0"/>
              <a:t>fully complies with F</a:t>
            </a:r>
            <a:r>
              <a:rPr lang="en-US" sz="1500" dirty="0" smtClean="0"/>
              <a:t>ederal and State privacy laws</a:t>
            </a:r>
            <a:endParaRPr lang="en-US" sz="1500" dirty="0"/>
          </a:p>
          <a:p>
            <a:pPr lvl="1"/>
            <a:r>
              <a:rPr lang="en-US" sz="1500" dirty="0"/>
              <a:t>All states restrict </a:t>
            </a:r>
            <a:r>
              <a:rPr lang="en-US" sz="1500" dirty="0" smtClean="0"/>
              <a:t>use of personal names except for Recalls</a:t>
            </a:r>
            <a:endParaRPr lang="en-US" sz="1500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31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MOVES2014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105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IHS-Polk Automotive Registration </a:t>
            </a:r>
            <a:r>
              <a:rPr lang="en-US" dirty="0"/>
              <a:t>data </a:t>
            </a:r>
            <a:r>
              <a:rPr lang="en-US" dirty="0" smtClean="0"/>
              <a:t>is the best </a:t>
            </a:r>
            <a:r>
              <a:rPr lang="en-US" dirty="0"/>
              <a:t>source </a:t>
            </a:r>
            <a:r>
              <a:rPr lang="en-US" dirty="0" smtClean="0"/>
              <a:t>	for </a:t>
            </a:r>
            <a:r>
              <a:rPr lang="en-US" dirty="0"/>
              <a:t>accurate vehicle </a:t>
            </a:r>
            <a:r>
              <a:rPr lang="en-US" dirty="0" smtClean="0"/>
              <a:t>population </a:t>
            </a:r>
            <a:r>
              <a:rPr lang="en-US" dirty="0"/>
              <a:t>reporting and analysis </a:t>
            </a:r>
            <a:r>
              <a:rPr lang="en-US" dirty="0" smtClean="0"/>
              <a:t>for 	MOVES2014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IHS-Polk Automotive has developed a reporting solution for 	MOVES2014 reporting and the following charts will describe 	this reporting in more detail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699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MOVES2014 REPORTING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9154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IHS-Polk Automotive</a:t>
            </a:r>
            <a:r>
              <a:rPr lang="en-US" dirty="0"/>
              <a:t> </a:t>
            </a:r>
            <a:r>
              <a:rPr lang="en-US" dirty="0" smtClean="0"/>
              <a:t>MOVES2014 solution contains the</a:t>
            </a:r>
            <a:r>
              <a:rPr lang="en-US" dirty="0"/>
              <a:t> </a:t>
            </a:r>
            <a:r>
              <a:rPr lang="en-US" dirty="0" smtClean="0"/>
              <a:t>following reporting capabilities: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2000" dirty="0" smtClean="0"/>
              <a:t>An Access-based Query Tool that provides multiple selection criteria and is updated monthly </a:t>
            </a:r>
          </a:p>
          <a:p>
            <a:pPr marL="1657350" lvl="3" indent="-342900"/>
            <a:r>
              <a:rPr lang="en-US" sz="1800" dirty="0" smtClean="0"/>
              <a:t>Vehicles classifications and attributes</a:t>
            </a:r>
          </a:p>
          <a:p>
            <a:pPr marL="1657350" lvl="3" indent="-342900"/>
            <a:r>
              <a:rPr lang="en-US" sz="1800" dirty="0" smtClean="0"/>
              <a:t>Geographic selection from National, State and County level</a:t>
            </a:r>
          </a:p>
          <a:p>
            <a:pPr marL="1657350" lvl="3" indent="-342900"/>
            <a:r>
              <a:rPr lang="en-US" sz="1800" dirty="0" smtClean="0"/>
              <a:t>Owner selection including fleet vocation categories</a:t>
            </a:r>
          </a:p>
          <a:p>
            <a:pPr marL="1657350" lvl="3" indent="-342900"/>
            <a:r>
              <a:rPr lang="en-US" sz="1800" dirty="0" smtClean="0"/>
              <a:t>Vehicle populations based on the above selection criteria</a:t>
            </a:r>
          </a:p>
          <a:p>
            <a:pPr marL="1657350" lvl="3" indent="-342900"/>
            <a:r>
              <a:rPr lang="en-US" sz="1800" dirty="0"/>
              <a:t>S</a:t>
            </a:r>
            <a:r>
              <a:rPr lang="en-US" sz="1800" dirty="0" smtClean="0"/>
              <a:t>ee </a:t>
            </a:r>
            <a:r>
              <a:rPr lang="en-US" sz="1800" dirty="0"/>
              <a:t>Slide </a:t>
            </a:r>
            <a:r>
              <a:rPr lang="en-US" sz="1800" dirty="0" smtClean="0"/>
              <a:t>8</a:t>
            </a:r>
            <a:endParaRPr lang="en-US" sz="1800" dirty="0"/>
          </a:p>
          <a:p>
            <a:pPr marL="1314450" lvl="3" indent="0">
              <a:buNone/>
            </a:pPr>
            <a:r>
              <a:rPr lang="en-US" sz="1700" dirty="0" smtClean="0"/>
              <a:t> 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2000" dirty="0" smtClean="0"/>
              <a:t>Sample Reports and Output Fields</a:t>
            </a:r>
          </a:p>
          <a:p>
            <a:pPr marL="1657350" lvl="3" indent="-342900"/>
            <a:r>
              <a:rPr lang="en-US" sz="1800" dirty="0" smtClean="0"/>
              <a:t>See Slide 9</a:t>
            </a:r>
          </a:p>
          <a:p>
            <a:pPr marL="1314450" lvl="3" indent="0">
              <a:buNone/>
            </a:pPr>
            <a:endParaRPr lang="en-US" sz="1800" dirty="0" smtClean="0"/>
          </a:p>
          <a:p>
            <a:pPr marL="1200150" lvl="2" indent="-342900">
              <a:buFont typeface="+mj-lt"/>
              <a:buAutoNum type="arabicPeriod"/>
            </a:pPr>
            <a:r>
              <a:rPr lang="en-US" sz="2000" dirty="0" smtClean="0"/>
              <a:t>Mapping of IHS-Polk vehicle classifications to MOVES2014</a:t>
            </a:r>
          </a:p>
          <a:p>
            <a:pPr marL="1657350" lvl="3" indent="-342900"/>
            <a:r>
              <a:rPr lang="en-US" sz="1800" dirty="0"/>
              <a:t>Vehicle Make, Model, Series, Engine, Fuel type, etc</a:t>
            </a:r>
            <a:r>
              <a:rPr lang="en-US" sz="1800" dirty="0" smtClean="0"/>
              <a:t>.</a:t>
            </a:r>
          </a:p>
          <a:p>
            <a:pPr marL="1657350" lvl="3" indent="-342900"/>
            <a:r>
              <a:rPr lang="en-US" sz="1800" dirty="0" smtClean="0"/>
              <a:t>See Slides 10 and 11</a:t>
            </a:r>
          </a:p>
          <a:p>
            <a:pPr marL="1314450" lvl="3" indent="0">
              <a:buNone/>
            </a:pPr>
            <a:endParaRPr lang="en-US" sz="1700" dirty="0"/>
          </a:p>
          <a:p>
            <a:pPr marL="57150" indent="0">
              <a:buNone/>
            </a:pP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069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MOVES2014 REPORTING (cont’d)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159" y="1219200"/>
            <a:ext cx="4237482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501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MOVES2014 REPORTING (cont’d)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54822-CBA3-4BDF-80A9-3FE33B17E59A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518992"/>
              </p:ext>
            </p:extLst>
          </p:nvPr>
        </p:nvGraphicFramePr>
        <p:xfrm>
          <a:off x="2590800" y="1352549"/>
          <a:ext cx="3200400" cy="48561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0400"/>
              </a:tblGrid>
              <a:tr h="34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SAMPLE REPORT FIELDS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Reg Name (where available)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Reg Address (where available)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Registration City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Registration County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Registration Zip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Registration Vocation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Registration Carrier 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Vehicle Make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Vehicle Series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Vehicle Model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Cab Type*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Vehicle 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Brake 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Wheels Driving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Engine Make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Engine Model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Engine Liters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Engine CID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Engine Fuel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Engine Cylinders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MOVES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</a:rPr>
                        <a:t>Category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Mobile6 Category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01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GVW Class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  <a:tr h="187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Vehicle Count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06" marR="7506" marT="750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7826"/>
      </p:ext>
    </p:extLst>
  </p:cSld>
  <p:clrMapOvr>
    <a:masterClrMapping/>
  </p:clrMapOvr>
</p:sld>
</file>

<file path=ppt/theme/theme1.xml><?xml version="1.0" encoding="utf-8"?>
<a:theme xmlns:a="http://schemas.openxmlformats.org/drawingml/2006/main" name="IHS light background_gm_Dec2011">
  <a:themeElements>
    <a:clrScheme name="IHS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399"/>
      </a:accent1>
      <a:accent2>
        <a:srgbClr val="32A032"/>
      </a:accent2>
      <a:accent3>
        <a:srgbClr val="FFCC00"/>
      </a:accent3>
      <a:accent4>
        <a:srgbClr val="3390FF"/>
      </a:accent4>
      <a:accent5>
        <a:srgbClr val="EBB40F"/>
      </a:accent5>
      <a:accent6>
        <a:srgbClr val="9BC84B"/>
      </a:accent6>
      <a:hlink>
        <a:srgbClr val="003399"/>
      </a:hlink>
      <a:folHlink>
        <a:srgbClr val="1C146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IHS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399"/>
      </a:accent1>
      <a:accent2>
        <a:srgbClr val="32A032"/>
      </a:accent2>
      <a:accent3>
        <a:srgbClr val="FFCC00"/>
      </a:accent3>
      <a:accent4>
        <a:srgbClr val="3390FF"/>
      </a:accent4>
      <a:accent5>
        <a:srgbClr val="EBB40F"/>
      </a:accent5>
      <a:accent6>
        <a:srgbClr val="9BC84B"/>
      </a:accent6>
      <a:hlink>
        <a:srgbClr val="003399"/>
      </a:hlink>
      <a:folHlink>
        <a:srgbClr val="1C146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IHS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399"/>
      </a:accent1>
      <a:accent2>
        <a:srgbClr val="32A032"/>
      </a:accent2>
      <a:accent3>
        <a:srgbClr val="FFCC00"/>
      </a:accent3>
      <a:accent4>
        <a:srgbClr val="3390FF"/>
      </a:accent4>
      <a:accent5>
        <a:srgbClr val="EBB40F"/>
      </a:accent5>
      <a:accent6>
        <a:srgbClr val="9BC84B"/>
      </a:accent6>
      <a:hlink>
        <a:srgbClr val="003399"/>
      </a:hlink>
      <a:folHlink>
        <a:srgbClr val="1C146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ing xmlns="3e540f4b-6c5a-49b9-8bb9-83fe4d8f8b5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B57210F382474EAFD9C41028CB78ED" ma:contentTypeVersion="3" ma:contentTypeDescription="Create a new document." ma:contentTypeScope="" ma:versionID="f458f59ff63aa0fe003c67b351f05b28">
  <xsd:schema xmlns:xsd="http://www.w3.org/2001/XMLSchema" xmlns:xs="http://www.w3.org/2001/XMLSchema" xmlns:p="http://schemas.microsoft.com/office/2006/metadata/properties" xmlns:ns2="3e540f4b-6c5a-49b9-8bb9-83fe4d8f8b5d" targetNamespace="http://schemas.microsoft.com/office/2006/metadata/properties" ma:root="true" ma:fieldsID="61b8e2890d383e9d361f580f56184666" ns2:_="">
    <xsd:import namespace="3e540f4b-6c5a-49b9-8bb9-83fe4d8f8b5d"/>
    <xsd:element name="properties">
      <xsd:complexType>
        <xsd:sequence>
          <xsd:element name="documentManagement">
            <xsd:complexType>
              <xsd:all>
                <xsd:element ref="ns2:Order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540f4b-6c5a-49b9-8bb9-83fe4d8f8b5d" elementFormDefault="qualified">
    <xsd:import namespace="http://schemas.microsoft.com/office/2006/documentManagement/types"/>
    <xsd:import namespace="http://schemas.microsoft.com/office/infopath/2007/PartnerControls"/>
    <xsd:element name="Ordering" ma:index="8" nillable="true" ma:displayName="Ordering" ma:internalName="Ordering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00C9B7-BD52-4698-953F-892106FB9C5B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e540f4b-6c5a-49b9-8bb9-83fe4d8f8b5d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E22C05B-EDEF-49F3-B8CA-04EFA0B6B0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540f4b-6c5a-49b9-8bb9-83fe4d8f8b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61C39AF-76DC-4749-81DF-3631052E0B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</TotalTime>
  <Words>973</Words>
  <Application>Microsoft Office PowerPoint</Application>
  <PresentationFormat>On-screen Show (4:3)</PresentationFormat>
  <Paragraphs>249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IHS light background_gm_Dec2011</vt:lpstr>
      <vt:lpstr>IHS-Polk Overview and MOVES2014 Reporting</vt:lpstr>
      <vt:lpstr>Agenda</vt:lpstr>
      <vt:lpstr>IHS and Polk</vt:lpstr>
      <vt:lpstr>PowerPoint Presentation</vt:lpstr>
      <vt:lpstr>IHS-Polk Registration Data Sourcing </vt:lpstr>
      <vt:lpstr>MOVES2014 REPORTING</vt:lpstr>
      <vt:lpstr>MOVES2014 REPORTING (cont’d)</vt:lpstr>
      <vt:lpstr>MOVES2014 REPORTING (cont’d)</vt:lpstr>
      <vt:lpstr>MOVES2014 REPORTING (cont’d)</vt:lpstr>
      <vt:lpstr>MOVES2014 REPORTING (cont’d)</vt:lpstr>
      <vt:lpstr>MOVES2014 REPORTING (cont’d)</vt:lpstr>
      <vt:lpstr>MOVES2014 REPORTING - -    Vehicle Ownership </vt:lpstr>
      <vt:lpstr>PowerPoint Presentation</vt:lpstr>
      <vt:lpstr>Thank you!  Rich Stucky richard.stucky@ihs.com 248-728-7624  </vt:lpstr>
      <vt:lpstr>PowerPoint Presentation</vt:lpstr>
      <vt:lpstr>IHS-Polk Databases –  Other Data Products and Capabilities</vt:lpstr>
      <vt:lpstr>IHS-Polk Databases –  Commercial Forecasts and Study Models</vt:lpstr>
      <vt:lpstr>IHS-Polk Automotive Forecasts,   Analytical Products and Capabilities</vt:lpstr>
      <vt:lpstr>IHS-Polk Has Offices in 11 Countries  in Four Continents</vt:lpstr>
    </vt:vector>
  </TitlesOfParts>
  <Company>IHS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Titles Are Arial 36pt</dc:title>
  <dc:creator>Gig Moineau</dc:creator>
  <cp:lastModifiedBy>gil grodzinsky</cp:lastModifiedBy>
  <cp:revision>131</cp:revision>
  <cp:lastPrinted>2016-02-08T15:32:05Z</cp:lastPrinted>
  <dcterms:created xsi:type="dcterms:W3CDTF">2011-12-21T18:53:20Z</dcterms:created>
  <dcterms:modified xsi:type="dcterms:W3CDTF">2016-05-06T16:31:52Z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0x010100EFB57210F382474EAFD9C41028CB78ED</vt:lpwstr>
  </property>
</Properties>
</file>